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sldIdLst>
    <p:sldId id="271" r:id="rId2"/>
    <p:sldId id="272" r:id="rId3"/>
    <p:sldId id="256" r:id="rId4"/>
    <p:sldId id="273" r:id="rId5"/>
    <p:sldId id="274" r:id="rId6"/>
    <p:sldId id="259" r:id="rId7"/>
    <p:sldId id="265" r:id="rId8"/>
    <p:sldId id="266" r:id="rId9"/>
    <p:sldId id="267" r:id="rId10"/>
    <p:sldId id="275" r:id="rId11"/>
    <p:sldId id="257" r:id="rId12"/>
    <p:sldId id="260" r:id="rId13"/>
    <p:sldId id="276" r:id="rId14"/>
    <p:sldId id="258" r:id="rId15"/>
    <p:sldId id="262" r:id="rId16"/>
    <p:sldId id="263" r:id="rId17"/>
    <p:sldId id="269" r:id="rId18"/>
    <p:sldId id="278" r:id="rId19"/>
    <p:sldId id="279" r:id="rId20"/>
    <p:sldId id="280" r:id="rId21"/>
    <p:sldId id="281" r:id="rId22"/>
    <p:sldId id="282" r:id="rId23"/>
    <p:sldId id="277" r:id="rId24"/>
    <p:sldId id="283" r:id="rId2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1795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6E432D-304A-47B3-8EFB-1D394945CFA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1C9739-7AE9-4952-8B3D-41459F433D0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BDB0D9-5B25-4074-A20D-34B75391163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214545-B369-4A61-9E9A-4BF6FAF5DF9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F5AEA02-563D-418D-AFB3-FDC5434DE32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EEED9F-8588-46D5-A4AF-CB29BDCCBE1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934A7C-7701-4968-99E9-B66F3A142F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74F4085-5009-4CA2-8DF7-CA4F602598D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8193E5-0A97-4955-B360-FE527D7F4F15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B4C46A5-3C2A-4A0D-BB54-2AB3CCEC37E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E7E876D-8406-4E7D-9D4C-BCB3492BDF4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FBD8136-7ECF-4401-A07C-C571066AF29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000" dirty="0" smtClean="0"/>
              <a:t>SOCIAL ECOLOGY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The Socio-Economic Organization of American Society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092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000" dirty="0" smtClean="0"/>
              <a:t>SOCIAL ECOLOGY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pPr algn="l"/>
            <a:r>
              <a:rPr lang="en-US" dirty="0" smtClean="0"/>
              <a:t>The organization of American </a:t>
            </a:r>
            <a:r>
              <a:rPr lang="en-US" dirty="0"/>
              <a:t>s</a:t>
            </a:r>
            <a:r>
              <a:rPr lang="en-US" dirty="0" smtClean="0"/>
              <a:t>ociety into three inter-dependent socio-economic sectors that shape human flourishing.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4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 rot="10800000" flipV="1">
            <a:off x="685800" y="1752600"/>
            <a:ext cx="7772400" cy="731519"/>
          </a:xfrm>
        </p:spPr>
        <p:txBody>
          <a:bodyPr>
            <a:normAutofit fontScale="90000"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b="1" i="1" dirty="0" smtClean="0"/>
              <a:t>Three Sectors of American Society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100" dirty="0" smtClean="0"/>
              <a:t>Business     Government     Civil Society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3886200"/>
            <a:ext cx="7543800" cy="2057400"/>
          </a:xfrm>
          <a:noFill/>
        </p:spPr>
        <p:txBody>
          <a:bodyPr/>
          <a:lstStyle/>
          <a:p>
            <a:pPr marR="0" algn="l">
              <a:lnSpc>
                <a:spcPct val="80000"/>
              </a:lnSpc>
            </a:pPr>
            <a:endParaRPr lang="en-US" sz="2000" dirty="0" smtClean="0"/>
          </a:p>
          <a:p>
            <a:pPr marR="0">
              <a:lnSpc>
                <a:spcPct val="80000"/>
              </a:lnSpc>
            </a:pPr>
            <a:endParaRPr lang="en-US" sz="2000" dirty="0" smtClean="0"/>
          </a:p>
        </p:txBody>
      </p:sp>
      <p:sp>
        <p:nvSpPr>
          <p:cNvPr id="5125" name="Oval 8"/>
          <p:cNvSpPr>
            <a:spLocks noChangeArrowheads="1"/>
          </p:cNvSpPr>
          <p:nvPr/>
        </p:nvSpPr>
        <p:spPr bwMode="auto">
          <a:xfrm>
            <a:off x="5562600" y="3810000"/>
            <a:ext cx="29718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en-US" dirty="0" smtClean="0"/>
              <a:t>     Government</a:t>
            </a:r>
            <a:endParaRPr lang="en-US" dirty="0"/>
          </a:p>
        </p:txBody>
      </p:sp>
      <p:sp>
        <p:nvSpPr>
          <p:cNvPr id="5126" name="Oval 7"/>
          <p:cNvSpPr>
            <a:spLocks noChangeArrowheads="1"/>
          </p:cNvSpPr>
          <p:nvPr/>
        </p:nvSpPr>
        <p:spPr bwMode="auto">
          <a:xfrm>
            <a:off x="304800" y="3810000"/>
            <a:ext cx="2971800" cy="457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en-US" dirty="0" smtClean="0"/>
              <a:t>        Business</a:t>
            </a:r>
            <a:endParaRPr lang="en-US" dirty="0"/>
          </a:p>
        </p:txBody>
      </p:sp>
      <p:sp>
        <p:nvSpPr>
          <p:cNvPr id="5127" name="Oval 5"/>
          <p:cNvSpPr>
            <a:spLocks noChangeArrowheads="1"/>
          </p:cNvSpPr>
          <p:nvPr/>
        </p:nvSpPr>
        <p:spPr bwMode="auto">
          <a:xfrm>
            <a:off x="2743200" y="5257800"/>
            <a:ext cx="3352800" cy="533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r>
              <a:rPr lang="en-US" dirty="0"/>
              <a:t> </a:t>
            </a:r>
            <a:r>
              <a:rPr lang="en-US" dirty="0" smtClean="0"/>
              <a:t>      Civil Society</a:t>
            </a:r>
            <a:endParaRPr lang="en-US" dirty="0"/>
          </a:p>
        </p:txBody>
      </p:sp>
      <p:sp>
        <p:nvSpPr>
          <p:cNvPr id="5128" name="AutoShape 4"/>
          <p:cNvSpPr>
            <a:spLocks noChangeArrowheads="1"/>
          </p:cNvSpPr>
          <p:nvPr/>
        </p:nvSpPr>
        <p:spPr bwMode="auto">
          <a:xfrm>
            <a:off x="3962400" y="4114800"/>
            <a:ext cx="1066800" cy="838200"/>
          </a:xfrm>
          <a:prstGeom prst="triangle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 smtClean="0"/>
              <a:t>Human Flourishing</a:t>
            </a:r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209800" y="6096000"/>
            <a:ext cx="5105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 HEALTHY COMMUNITY COLLABORATIVE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/>
      <p:bldP spid="5125" grpId="0" animBg="1"/>
      <p:bldP spid="5126" grpId="0" animBg="1"/>
      <p:bldP spid="5127" grpId="0" animBg="1"/>
      <p:bldP spid="5128" grpId="0" animBg="1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SECTOR IMPACT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pPr algn="l"/>
            <a:r>
              <a:rPr lang="en-US" dirty="0" smtClean="0"/>
              <a:t>Each socio-economic sector both contributes to human flourishing as well as potentially detracts from human flourishing.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159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CIVIL SOCIETY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Free people freely associating to develop their communities aligned with personal and collective values.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411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/>
              <a:t>Civil Society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ctr">
              <a:buFontTx/>
              <a:buNone/>
            </a:pPr>
            <a:r>
              <a:rPr lang="en-US" i="1" u="sng" dirty="0" smtClean="0"/>
              <a:t>Positive S</a:t>
            </a:r>
            <a:r>
              <a:rPr lang="en-US" i="1" u="sng" dirty="0" smtClean="0"/>
              <a:t>ocial </a:t>
            </a:r>
            <a:r>
              <a:rPr lang="en-US" i="1" u="sng" dirty="0" smtClean="0"/>
              <a:t>Impact</a:t>
            </a:r>
            <a:endParaRPr lang="en-US" sz="2800" u="sng" dirty="0" smtClean="0"/>
          </a:p>
          <a:p>
            <a:pPr marL="0" indent="0">
              <a:buNone/>
            </a:pPr>
            <a:r>
              <a:rPr lang="en-US" sz="3100" dirty="0" smtClean="0"/>
              <a:t>1.  Empowers freedom &amp; civic </a:t>
            </a:r>
            <a:r>
              <a:rPr lang="en-US" sz="3100" dirty="0"/>
              <a:t>a</a:t>
            </a:r>
            <a:r>
              <a:rPr lang="en-US" sz="3100" dirty="0" smtClean="0"/>
              <a:t>ction</a:t>
            </a:r>
          </a:p>
          <a:p>
            <a:pPr marL="0" indent="0">
              <a:buNone/>
            </a:pPr>
            <a:endParaRPr lang="en-US" sz="3100" dirty="0" smtClean="0"/>
          </a:p>
          <a:p>
            <a:pPr marL="514350" indent="-514350">
              <a:buAutoNum type="arabicPeriod" startAt="2"/>
            </a:pPr>
            <a:r>
              <a:rPr lang="en-US" sz="3100" dirty="0" smtClean="0"/>
              <a:t>Creates </a:t>
            </a:r>
            <a:r>
              <a:rPr lang="en-US" sz="3100" dirty="0"/>
              <a:t>s</a:t>
            </a:r>
            <a:r>
              <a:rPr lang="en-US" sz="3100" dirty="0" smtClean="0"/>
              <a:t>ocial goods</a:t>
            </a:r>
          </a:p>
          <a:p>
            <a:pPr marL="0" indent="0">
              <a:buNone/>
            </a:pPr>
            <a:r>
              <a:rPr lang="en-US" sz="3100" dirty="0"/>
              <a:t>	</a:t>
            </a:r>
            <a:r>
              <a:rPr lang="en-US" sz="3100" dirty="0" smtClean="0"/>
              <a:t>differentiated community goods</a:t>
            </a:r>
          </a:p>
          <a:p>
            <a:pPr marL="0" indent="0">
              <a:buNone/>
            </a:pPr>
            <a:endParaRPr lang="en-US" sz="3100" dirty="0" smtClean="0"/>
          </a:p>
          <a:p>
            <a:pPr marL="0" indent="0">
              <a:buNone/>
            </a:pPr>
            <a:r>
              <a:rPr lang="en-US" sz="3100" dirty="0" smtClean="0"/>
              <a:t>3.  Antidote to </a:t>
            </a:r>
            <a:r>
              <a:rPr lang="en-US" sz="3100" dirty="0"/>
              <a:t>g</a:t>
            </a:r>
            <a:r>
              <a:rPr lang="en-US" sz="3100" dirty="0" smtClean="0"/>
              <a:t>overnment </a:t>
            </a:r>
            <a:r>
              <a:rPr lang="en-US" sz="3100" dirty="0"/>
              <a:t>b</a:t>
            </a:r>
            <a:r>
              <a:rPr lang="en-US" sz="3100" dirty="0" smtClean="0"/>
              <a:t>ureaucracy</a:t>
            </a:r>
          </a:p>
          <a:p>
            <a:pPr marL="0" indent="0">
              <a:buNone/>
            </a:pPr>
            <a:endParaRPr lang="en-US" sz="3100" dirty="0" smtClean="0"/>
          </a:p>
          <a:p>
            <a:pPr marL="0" indent="0">
              <a:buNone/>
            </a:pPr>
            <a:r>
              <a:rPr lang="en-US" sz="3100" dirty="0" smtClean="0"/>
              <a:t>4.  Active expression of community </a:t>
            </a:r>
            <a:r>
              <a:rPr lang="en-US" sz="3100" dirty="0"/>
              <a:t>v</a:t>
            </a:r>
            <a:r>
              <a:rPr lang="en-US" sz="3100" dirty="0" smtClean="0"/>
              <a:t>alues</a:t>
            </a:r>
          </a:p>
          <a:p>
            <a:pPr marL="0" indent="0">
              <a:buNone/>
            </a:pPr>
            <a:endParaRPr lang="en-US" sz="3100" dirty="0" smtClean="0"/>
          </a:p>
          <a:p>
            <a:pPr marL="0" indent="0">
              <a:buNone/>
            </a:pPr>
            <a:r>
              <a:rPr lang="en-US" sz="3100" dirty="0" smtClean="0"/>
              <a:t>5.  Minority interests </a:t>
            </a:r>
            <a:r>
              <a:rPr lang="en-US" sz="3100" dirty="0"/>
              <a:t>a</a:t>
            </a:r>
            <a:r>
              <a:rPr lang="en-US" sz="3100" dirty="0" smtClean="0"/>
              <a:t>ttended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/>
      <p:bldP spid="1331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100" dirty="0"/>
              <a:t>6</a:t>
            </a:r>
            <a:r>
              <a:rPr lang="en-US" sz="3100" dirty="0" smtClean="0"/>
              <a:t>.  A “Laboratory of Public Policy”</a:t>
            </a:r>
          </a:p>
          <a:p>
            <a:pPr marL="0" indent="0">
              <a:buNone/>
            </a:pPr>
            <a:endParaRPr lang="en-US" sz="3100" dirty="0" smtClean="0"/>
          </a:p>
          <a:p>
            <a:pPr marL="0" indent="0">
              <a:buNone/>
            </a:pPr>
            <a:r>
              <a:rPr lang="en-US" sz="3100" dirty="0"/>
              <a:t>7</a:t>
            </a:r>
            <a:r>
              <a:rPr lang="en-US" sz="3100" dirty="0" smtClean="0"/>
              <a:t>.  A </a:t>
            </a:r>
            <a:r>
              <a:rPr lang="en-US" sz="3100" dirty="0"/>
              <a:t>s</a:t>
            </a:r>
            <a:r>
              <a:rPr lang="en-US" sz="3100" dirty="0" smtClean="0"/>
              <a:t>ocio-economic “Gap Filler”</a:t>
            </a:r>
          </a:p>
          <a:p>
            <a:pPr marL="0" indent="0">
              <a:buNone/>
            </a:pPr>
            <a:r>
              <a:rPr lang="en-US" sz="3100" dirty="0" smtClean="0"/>
              <a:t>	provides services other sectors do not</a:t>
            </a:r>
          </a:p>
          <a:p>
            <a:pPr marL="0" indent="0">
              <a:buNone/>
            </a:pPr>
            <a:r>
              <a:rPr lang="en-US" sz="3100" dirty="0"/>
              <a:t>	</a:t>
            </a:r>
            <a:r>
              <a:rPr lang="en-US" sz="3100" dirty="0" smtClean="0"/>
              <a:t>mitigates social harm of other sectors</a:t>
            </a:r>
          </a:p>
          <a:p>
            <a:pPr marL="0" indent="0">
              <a:buNone/>
            </a:pPr>
            <a:endParaRPr lang="en-US" sz="31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3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/>
          </a:bodyPr>
          <a:lstStyle/>
          <a:p>
            <a:pPr algn="ctr">
              <a:buFontTx/>
              <a:buNone/>
            </a:pPr>
            <a:r>
              <a:rPr lang="en-US" sz="3100" i="1" u="sng" dirty="0" smtClean="0"/>
              <a:t>Social Liabilities</a:t>
            </a:r>
          </a:p>
          <a:p>
            <a:pPr marL="514350" indent="-514350">
              <a:buAutoNum type="arabicPeriod"/>
            </a:pPr>
            <a:r>
              <a:rPr lang="en-US" sz="3100" dirty="0" smtClean="0"/>
              <a:t>Service instability</a:t>
            </a:r>
          </a:p>
          <a:p>
            <a:pPr marL="0" indent="0">
              <a:buNone/>
            </a:pPr>
            <a:r>
              <a:rPr lang="en-US" sz="3100" dirty="0"/>
              <a:t>	</a:t>
            </a:r>
            <a:r>
              <a:rPr lang="en-US" sz="2800" dirty="0" smtClean="0"/>
              <a:t>resource poor – threatens stable delivery of 	services</a:t>
            </a:r>
          </a:p>
          <a:p>
            <a:pPr marL="914400" lvl="2" indent="0">
              <a:buNone/>
            </a:pPr>
            <a:endParaRPr lang="en-US" sz="2800" dirty="0" smtClean="0"/>
          </a:p>
          <a:p>
            <a:pPr marL="514350" indent="-514350">
              <a:buAutoNum type="arabicPeriod" startAt="2"/>
            </a:pPr>
            <a:r>
              <a:rPr lang="en-US" sz="3100" dirty="0" smtClean="0"/>
              <a:t>Civic activities of middle/upper </a:t>
            </a:r>
            <a:r>
              <a:rPr lang="en-US" sz="3100" dirty="0"/>
              <a:t>c</a:t>
            </a:r>
            <a:r>
              <a:rPr lang="en-US" sz="3100" dirty="0" smtClean="0"/>
              <a:t>lass dominate</a:t>
            </a:r>
          </a:p>
          <a:p>
            <a:pPr marL="0" indent="0">
              <a:buNone/>
            </a:pPr>
            <a:r>
              <a:rPr lang="en-US" sz="3100" dirty="0"/>
              <a:t>	</a:t>
            </a:r>
            <a:r>
              <a:rPr lang="en-US" sz="2800" dirty="0" smtClean="0"/>
              <a:t>government subsidization of middle/upper class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difficulty of poor people’s groups to flourish</a:t>
            </a:r>
          </a:p>
          <a:p>
            <a:pPr marL="914400" lvl="2" indent="0">
              <a:buNone/>
            </a:pPr>
            <a:endParaRPr lang="en-US" sz="2800" dirty="0" smtClean="0"/>
          </a:p>
          <a:p>
            <a:pPr marL="0" indent="0">
              <a:buNone/>
            </a:pPr>
            <a:endParaRPr lang="en-US" sz="31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3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3100" dirty="0"/>
              <a:t>3</a:t>
            </a:r>
            <a:r>
              <a:rPr lang="en-US" sz="3100" dirty="0" smtClean="0"/>
              <a:t>. Distorts the public policy process</a:t>
            </a:r>
          </a:p>
          <a:p>
            <a:pPr marL="0" indent="0">
              <a:buNone/>
            </a:pPr>
            <a:r>
              <a:rPr lang="en-US" sz="3100" dirty="0"/>
              <a:t>	</a:t>
            </a:r>
            <a:r>
              <a:rPr lang="en-US" sz="3100" dirty="0" smtClean="0"/>
              <a:t>a. </a:t>
            </a:r>
            <a:r>
              <a:rPr lang="en-US" sz="2800" dirty="0" smtClean="0"/>
              <a:t>“gap fillers” deflect government responsibility 	from tax payers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b. affluent can privatize social goods and opt-out 	of participation of some public goods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	- i.e. private education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c. siphons tax dollars from public treasury</a:t>
            </a:r>
          </a:p>
          <a:p>
            <a:pPr marL="0" indent="0">
              <a:buNone/>
            </a:pPr>
            <a:r>
              <a:rPr lang="en-US" sz="2800" dirty="0"/>
              <a:t>	</a:t>
            </a:r>
            <a:r>
              <a:rPr lang="en-US" sz="2800" dirty="0" smtClean="0"/>
              <a:t>	federal government subsidizing social 			goods through tax code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3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BUSINESS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for-profit economic engine of American society.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578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b="1" i="1" dirty="0" smtClean="0"/>
              <a:t>The Business Sector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 lnSpcReduction="20000"/>
          </a:bodyPr>
          <a:lstStyle/>
          <a:p>
            <a:pPr algn="ctr">
              <a:buFontTx/>
              <a:buNone/>
            </a:pPr>
            <a:r>
              <a:rPr lang="en-US" sz="3100" i="1" u="sng" dirty="0" smtClean="0"/>
              <a:t>Positive S</a:t>
            </a:r>
            <a:r>
              <a:rPr lang="en-US" sz="3100" i="1" u="sng" dirty="0" smtClean="0"/>
              <a:t>ocial </a:t>
            </a:r>
            <a:r>
              <a:rPr lang="en-US" sz="3100" i="1" u="sng" dirty="0" smtClean="0"/>
              <a:t>Impact</a:t>
            </a:r>
            <a:endParaRPr lang="en-US" sz="3100" i="1" u="sng" dirty="0" smtClean="0"/>
          </a:p>
          <a:p>
            <a:pPr marL="0" indent="0">
              <a:buNone/>
            </a:pPr>
            <a:r>
              <a:rPr lang="en-US" sz="3100" dirty="0" smtClean="0"/>
              <a:t>1.  Provides employment &amp; “wealth creation”</a:t>
            </a:r>
          </a:p>
          <a:p>
            <a:pPr marL="0" indent="0">
              <a:buNone/>
            </a:pPr>
            <a:r>
              <a:rPr lang="en-US" sz="3100" dirty="0" smtClean="0"/>
              <a:t>2.  Develops spirit of co-operation &amp; social </a:t>
            </a:r>
            <a:r>
              <a:rPr lang="en-US" sz="3100" dirty="0"/>
              <a:t>t</a:t>
            </a:r>
            <a:r>
              <a:rPr lang="en-US" sz="3100" dirty="0" smtClean="0"/>
              <a:t>rust</a:t>
            </a:r>
          </a:p>
          <a:p>
            <a:pPr marL="0" indent="0">
              <a:buNone/>
            </a:pPr>
            <a:r>
              <a:rPr lang="en-US" sz="3100" dirty="0" smtClean="0"/>
              <a:t>3.  Rewards innovation &amp; creativity</a:t>
            </a:r>
          </a:p>
          <a:p>
            <a:pPr marL="0" indent="0">
              <a:buNone/>
            </a:pPr>
            <a:r>
              <a:rPr lang="en-US" sz="3100" dirty="0" smtClean="0"/>
              <a:t>4.  Creates private goods</a:t>
            </a:r>
          </a:p>
          <a:p>
            <a:pPr marL="0" indent="0">
              <a:buNone/>
            </a:pPr>
            <a:r>
              <a:rPr lang="en-US" sz="3100" dirty="0" smtClean="0"/>
              <a:t>5.  Teaches freedom of economic </a:t>
            </a:r>
            <a:r>
              <a:rPr lang="en-US" sz="3100" dirty="0"/>
              <a:t>c</a:t>
            </a:r>
            <a:r>
              <a:rPr lang="en-US" sz="3100" dirty="0" smtClean="0"/>
              <a:t>hoice</a:t>
            </a:r>
          </a:p>
          <a:p>
            <a:pPr marL="0" indent="0">
              <a:buNone/>
            </a:pPr>
            <a:r>
              <a:rPr lang="en-US" sz="3100" dirty="0" smtClean="0"/>
              <a:t>6.  Counter-balance to unchecked government power</a:t>
            </a:r>
          </a:p>
          <a:p>
            <a:pPr marL="0" indent="0">
              <a:buNone/>
            </a:pPr>
            <a:r>
              <a:rPr lang="en-US" sz="3100" dirty="0" smtClean="0"/>
              <a:t>7.  Charitable donations to civil society organizations</a:t>
            </a:r>
          </a:p>
          <a:p>
            <a:pPr marL="0" indent="0">
              <a:buNone/>
            </a:pPr>
            <a:r>
              <a:rPr lang="en-US" sz="3100" dirty="0" smtClean="0"/>
              <a:t>8.  Board and leadership expertise to civil society organizations and commission and leadership expertise to government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1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6" grpId="0"/>
      <p:bldP spid="614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715000"/>
          </a:xfrm>
        </p:spPr>
        <p:txBody>
          <a:bodyPr>
            <a:normAutofit lnSpcReduction="10000"/>
          </a:bodyPr>
          <a:lstStyle/>
          <a:p>
            <a:pPr algn="ctr">
              <a:buFontTx/>
              <a:buNone/>
            </a:pPr>
            <a:r>
              <a:rPr lang="en-US" sz="3100" i="1" u="sng" dirty="0" smtClean="0"/>
              <a:t>Social Liabilities</a:t>
            </a:r>
            <a:endParaRPr lang="en-US" sz="3100" dirty="0" smtClean="0"/>
          </a:p>
          <a:p>
            <a:pPr algn="ctr">
              <a:buFontTx/>
              <a:buNone/>
            </a:pPr>
            <a:r>
              <a:rPr lang="en-US" sz="3100" dirty="0" smtClean="0"/>
              <a:t>“Market Failures”</a:t>
            </a:r>
          </a:p>
          <a:p>
            <a:pPr marL="0" indent="0">
              <a:buNone/>
            </a:pPr>
            <a:r>
              <a:rPr lang="en-US" sz="3100" dirty="0" smtClean="0"/>
              <a:t>1.  Monopoly</a:t>
            </a:r>
          </a:p>
          <a:p>
            <a:pPr marL="0" indent="0">
              <a:buNone/>
            </a:pPr>
            <a:endParaRPr lang="en-US" sz="3100" dirty="0" smtClean="0"/>
          </a:p>
          <a:p>
            <a:pPr marL="514350" indent="-514350">
              <a:buAutoNum type="arabicPeriod" startAt="2"/>
            </a:pPr>
            <a:r>
              <a:rPr lang="en-US" sz="3100" dirty="0" smtClean="0"/>
              <a:t>External costs </a:t>
            </a:r>
          </a:p>
          <a:p>
            <a:pPr marL="400050" lvl="1" indent="0">
              <a:buNone/>
            </a:pPr>
            <a:r>
              <a:rPr lang="en-US" sz="2700" dirty="0"/>
              <a:t>	</a:t>
            </a:r>
            <a:r>
              <a:rPr lang="en-US" sz="2700" dirty="0" smtClean="0"/>
              <a:t>“Externalities” including “Free Riders”</a:t>
            </a:r>
          </a:p>
          <a:p>
            <a:endParaRPr lang="en-US" sz="3100" dirty="0" smtClean="0"/>
          </a:p>
          <a:p>
            <a:pPr marL="0" indent="0">
              <a:buNone/>
            </a:pPr>
            <a:r>
              <a:rPr lang="en-US" sz="3100" dirty="0" smtClean="0"/>
              <a:t>4.  Inadequate consumer </a:t>
            </a:r>
            <a:r>
              <a:rPr lang="en-US" sz="3100" dirty="0"/>
              <a:t>i</a:t>
            </a:r>
            <a:r>
              <a:rPr lang="en-US" sz="3100" dirty="0" smtClean="0"/>
              <a:t>nformation</a:t>
            </a:r>
          </a:p>
          <a:p>
            <a:pPr marL="0" indent="0">
              <a:buNone/>
            </a:pPr>
            <a:r>
              <a:rPr lang="en-US" sz="3100" dirty="0"/>
              <a:t>	</a:t>
            </a:r>
            <a:r>
              <a:rPr lang="en-US" sz="3100" dirty="0" smtClean="0"/>
              <a:t> “Contract failure”</a:t>
            </a:r>
          </a:p>
          <a:p>
            <a:pPr marL="0" indent="0">
              <a:buNone/>
            </a:pPr>
            <a:endParaRPr lang="en-US" sz="3100" dirty="0" smtClean="0"/>
          </a:p>
          <a:p>
            <a:pPr marL="0" indent="0">
              <a:buNone/>
            </a:pPr>
            <a:r>
              <a:rPr lang="en-US" sz="3100" dirty="0" smtClean="0"/>
              <a:t>5.  Distributive justice &amp; social </a:t>
            </a:r>
            <a:r>
              <a:rPr lang="en-US" sz="3100" dirty="0"/>
              <a:t>j</a:t>
            </a:r>
            <a:r>
              <a:rPr lang="en-US" sz="3100" dirty="0" smtClean="0"/>
              <a:t>ustice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1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6000" dirty="0" smtClean="0"/>
              <a:t>GOVERNMENT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political and public policy processes that democratically regulates American society.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136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/>
              <a:t>The Government Sector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5257800"/>
          </a:xfrm>
        </p:spPr>
        <p:txBody>
          <a:bodyPr>
            <a:normAutofit fontScale="85000" lnSpcReduction="20000"/>
          </a:bodyPr>
          <a:lstStyle/>
          <a:p>
            <a:pPr marL="274320" indent="-274320" algn="ctr" fontAlgn="auto">
              <a:spcAft>
                <a:spcPts val="0"/>
              </a:spcAft>
              <a:buClr>
                <a:schemeClr val="tx1"/>
              </a:buClr>
              <a:buFontTx/>
              <a:buNone/>
              <a:defRPr/>
            </a:pPr>
            <a:r>
              <a:rPr lang="en-US" sz="3100" i="1" u="sng" dirty="0" smtClean="0"/>
              <a:t>Positive S</a:t>
            </a:r>
            <a:r>
              <a:rPr lang="en-US" sz="3100" i="1" u="sng" dirty="0" smtClean="0"/>
              <a:t>ocial </a:t>
            </a:r>
            <a:r>
              <a:rPr lang="en-US" sz="3100" i="1" u="sng" dirty="0" smtClean="0"/>
              <a:t>Impact</a:t>
            </a:r>
            <a:endParaRPr lang="en-US" sz="3100" i="1" u="sng" dirty="0" smtClean="0"/>
          </a:p>
          <a:p>
            <a:pPr marL="0" indent="0" fontAlgn="auto">
              <a:spcAft>
                <a:spcPts val="0"/>
              </a:spcAft>
              <a:buClr>
                <a:schemeClr val="tx1"/>
              </a:buClr>
              <a:buNone/>
              <a:defRPr/>
            </a:pPr>
            <a:r>
              <a:rPr lang="en-US" sz="3100" dirty="0" smtClean="0"/>
              <a:t>1.  Guarantor of order and stability</a:t>
            </a:r>
          </a:p>
          <a:p>
            <a:pPr marL="0" indent="0" fontAlgn="auto">
              <a:spcAft>
                <a:spcPts val="0"/>
              </a:spcAft>
              <a:buClr>
                <a:schemeClr val="tx1"/>
              </a:buClr>
              <a:buNone/>
              <a:defRPr/>
            </a:pPr>
            <a:r>
              <a:rPr lang="en-US" sz="3100" dirty="0"/>
              <a:t>	</a:t>
            </a:r>
            <a:r>
              <a:rPr lang="en-US" sz="2700" dirty="0" smtClean="0"/>
              <a:t>Laws &amp; regulatory powers</a:t>
            </a:r>
          </a:p>
          <a:p>
            <a:pPr marL="674370" lvl="1" indent="-274320">
              <a:buClr>
                <a:schemeClr val="tx1"/>
              </a:buClr>
              <a:buFont typeface="Wingdings 2"/>
              <a:buChar char=""/>
              <a:defRPr/>
            </a:pPr>
            <a:endParaRPr lang="en-US" sz="2700" dirty="0" smtClean="0"/>
          </a:p>
          <a:p>
            <a:pPr marL="0" indent="0" fontAlgn="auto">
              <a:spcAft>
                <a:spcPts val="0"/>
              </a:spcAft>
              <a:buClr>
                <a:schemeClr val="tx1"/>
              </a:buClr>
              <a:buNone/>
              <a:defRPr/>
            </a:pPr>
            <a:r>
              <a:rPr lang="en-US" sz="3100" dirty="0" smtClean="0"/>
              <a:t>2.  Protects human rights</a:t>
            </a:r>
          </a:p>
          <a:p>
            <a:pPr marL="274320" indent="-274320" fontAlgn="auto">
              <a:spcAft>
                <a:spcPts val="0"/>
              </a:spcAft>
              <a:buClr>
                <a:schemeClr val="tx1"/>
              </a:buClr>
              <a:buFont typeface="Wingdings 2"/>
              <a:buChar char=""/>
              <a:defRPr/>
            </a:pPr>
            <a:endParaRPr lang="en-US" sz="3100" dirty="0" smtClean="0"/>
          </a:p>
          <a:p>
            <a:pPr marL="0" indent="0" fontAlgn="auto">
              <a:spcAft>
                <a:spcPts val="0"/>
              </a:spcAft>
              <a:buClr>
                <a:schemeClr val="tx1"/>
              </a:buClr>
              <a:buNone/>
              <a:defRPr/>
            </a:pPr>
            <a:r>
              <a:rPr lang="en-US" sz="3100" dirty="0" smtClean="0"/>
              <a:t>3.  Counter-balance to laisse-faire business power</a:t>
            </a:r>
          </a:p>
          <a:p>
            <a:pPr marL="0" indent="0" fontAlgn="auto">
              <a:spcAft>
                <a:spcPts val="0"/>
              </a:spcAft>
              <a:buClr>
                <a:schemeClr val="tx1"/>
              </a:buClr>
              <a:buNone/>
              <a:defRPr/>
            </a:pPr>
            <a:r>
              <a:rPr lang="en-US" sz="3100" dirty="0"/>
              <a:t>	</a:t>
            </a:r>
            <a:r>
              <a:rPr lang="en-US" sz="2800" dirty="0" smtClean="0"/>
              <a:t>regulatory power</a:t>
            </a:r>
          </a:p>
          <a:p>
            <a:pPr marL="1463040" lvl="4" indent="-210312" fontAlgn="auto">
              <a:spcAft>
                <a:spcPts val="0"/>
              </a:spcAft>
              <a:buClr>
                <a:schemeClr val="tx1"/>
              </a:buClr>
              <a:buFont typeface="Wingdings" pitchFamily="2" charset="2"/>
              <a:buChar char="Ø"/>
              <a:defRPr/>
            </a:pPr>
            <a:endParaRPr lang="en-US" sz="2800" dirty="0" smtClean="0"/>
          </a:p>
          <a:p>
            <a:pPr marL="514350" indent="-514350" fontAlgn="auto">
              <a:spcAft>
                <a:spcPts val="0"/>
              </a:spcAft>
              <a:buClr>
                <a:schemeClr val="tx1"/>
              </a:buClr>
              <a:buAutoNum type="arabicPeriod" startAt="4"/>
              <a:defRPr/>
            </a:pPr>
            <a:r>
              <a:rPr lang="en-US" sz="3100" dirty="0" smtClean="0"/>
              <a:t>Provision of public goods</a:t>
            </a:r>
          </a:p>
          <a:p>
            <a:pPr marL="400050" lvl="1" indent="0">
              <a:buClr>
                <a:schemeClr val="tx1"/>
              </a:buClr>
              <a:buNone/>
              <a:defRPr/>
            </a:pPr>
            <a:r>
              <a:rPr lang="en-US" sz="2700" dirty="0"/>
              <a:t>	</a:t>
            </a:r>
            <a:r>
              <a:rPr lang="en-US" sz="2700" dirty="0" smtClean="0"/>
              <a:t>undifferentiated community or collective goods</a:t>
            </a:r>
          </a:p>
          <a:p>
            <a:pPr marL="0" indent="0" fontAlgn="auto">
              <a:spcAft>
                <a:spcPts val="0"/>
              </a:spcAft>
              <a:buClr>
                <a:schemeClr val="tx1"/>
              </a:buClr>
              <a:buNone/>
              <a:defRPr/>
            </a:pPr>
            <a:endParaRPr lang="en-US" sz="3100" dirty="0" smtClean="0"/>
          </a:p>
          <a:p>
            <a:pPr marL="0" indent="0" fontAlgn="auto">
              <a:spcAft>
                <a:spcPts val="0"/>
              </a:spcAft>
              <a:buClr>
                <a:schemeClr val="tx1"/>
              </a:buClr>
              <a:buNone/>
              <a:defRPr/>
            </a:pPr>
            <a:r>
              <a:rPr lang="en-US" sz="3100" dirty="0" smtClean="0"/>
              <a:t>5.  Provision of social </a:t>
            </a:r>
            <a:r>
              <a:rPr lang="en-US" sz="3100" dirty="0"/>
              <a:t>g</a:t>
            </a:r>
            <a:r>
              <a:rPr lang="en-US" sz="3100" dirty="0" smtClean="0"/>
              <a:t>oods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1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1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1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1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  <p:bldP spid="614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10000"/>
          </a:bodyPr>
          <a:lstStyle/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en-US" sz="3100" i="1" u="sng" dirty="0" smtClean="0"/>
              <a:t>Social </a:t>
            </a:r>
            <a:r>
              <a:rPr lang="en-US" sz="3100" i="1" u="sng" dirty="0" smtClean="0"/>
              <a:t>Liabilities</a:t>
            </a:r>
            <a:endParaRPr lang="en-US" sz="3100" i="1" u="sng" dirty="0" smtClean="0"/>
          </a:p>
          <a:p>
            <a:pPr marL="274320" indent="-274320" algn="ctr" fontAlgn="auto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r>
              <a:rPr lang="en-US" sz="3100" b="1" i="1" dirty="0" smtClean="0"/>
              <a:t>“Government Failure”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Tx/>
              <a:buNone/>
              <a:defRPr/>
            </a:pPr>
            <a:endParaRPr lang="en-US" sz="3100" b="1" i="1" dirty="0" smtClean="0"/>
          </a:p>
          <a:p>
            <a:pPr marL="0" indent="0" fontAlgn="auto">
              <a:spcAft>
                <a:spcPts val="0"/>
              </a:spcAft>
              <a:buClr>
                <a:schemeClr val="tx1"/>
              </a:buClr>
              <a:buNone/>
              <a:defRPr/>
            </a:pPr>
            <a:r>
              <a:rPr lang="en-US" sz="3100" dirty="0" smtClean="0"/>
              <a:t>1.  Unchecked coercive powers</a:t>
            </a:r>
          </a:p>
          <a:p>
            <a:pPr marL="0" indent="0" fontAlgn="auto">
              <a:spcAft>
                <a:spcPts val="0"/>
              </a:spcAft>
              <a:buClr>
                <a:schemeClr val="tx1"/>
              </a:buClr>
              <a:buNone/>
              <a:defRPr/>
            </a:pPr>
            <a:endParaRPr lang="en-US" sz="3100" dirty="0" smtClean="0"/>
          </a:p>
          <a:p>
            <a:pPr marL="0" indent="0" fontAlgn="auto">
              <a:spcAft>
                <a:spcPts val="0"/>
              </a:spcAft>
              <a:buClr>
                <a:schemeClr val="tx1"/>
              </a:buClr>
              <a:buNone/>
              <a:defRPr/>
            </a:pPr>
            <a:r>
              <a:rPr lang="en-US" sz="3100" dirty="0" smtClean="0"/>
              <a:t>2.  Special interests can dominate common good</a:t>
            </a:r>
          </a:p>
          <a:p>
            <a:pPr marL="0" indent="0" fontAlgn="auto">
              <a:spcAft>
                <a:spcPts val="0"/>
              </a:spcAft>
              <a:buClr>
                <a:schemeClr val="tx1"/>
              </a:buClr>
              <a:buNone/>
              <a:defRPr/>
            </a:pPr>
            <a:r>
              <a:rPr lang="en-US" sz="3100" dirty="0"/>
              <a:t>	</a:t>
            </a:r>
            <a:r>
              <a:rPr lang="en-US" sz="2800" dirty="0" smtClean="0"/>
              <a:t>political influence of narrow or “special” interests</a:t>
            </a:r>
          </a:p>
          <a:p>
            <a:pPr marL="0" indent="0" fontAlgn="auto">
              <a:spcAft>
                <a:spcPts val="0"/>
              </a:spcAft>
              <a:buClr>
                <a:schemeClr val="tx1"/>
              </a:buClr>
              <a:buNone/>
              <a:defRPr/>
            </a:pPr>
            <a:endParaRPr lang="en-US" sz="2800" dirty="0"/>
          </a:p>
          <a:p>
            <a:pPr marL="0" indent="0" fontAlgn="auto">
              <a:spcAft>
                <a:spcPts val="0"/>
              </a:spcAft>
              <a:buClr>
                <a:schemeClr val="tx1"/>
              </a:buClr>
              <a:buNone/>
              <a:defRPr/>
            </a:pPr>
            <a:r>
              <a:rPr lang="en-US" sz="3000" dirty="0" smtClean="0"/>
              <a:t>3.  Majoritarian </a:t>
            </a:r>
            <a:r>
              <a:rPr lang="en-US" sz="3000" dirty="0"/>
              <a:t>demands of democracy</a:t>
            </a:r>
          </a:p>
          <a:p>
            <a:pPr marL="0" indent="0">
              <a:buNone/>
            </a:pPr>
            <a:r>
              <a:rPr lang="en-US" sz="3000" dirty="0"/>
              <a:t>	sometimes at expense of minority interests</a:t>
            </a:r>
          </a:p>
          <a:p>
            <a:pPr marL="0" indent="0" fontAlgn="auto">
              <a:spcAft>
                <a:spcPts val="0"/>
              </a:spcAft>
              <a:buClr>
                <a:schemeClr val="tx1"/>
              </a:buClr>
              <a:buNone/>
              <a:defRPr/>
            </a:pPr>
            <a:endParaRPr lang="en-US" sz="2800" dirty="0" smtClean="0"/>
          </a:p>
          <a:p>
            <a:pPr lvl="5">
              <a:buClr>
                <a:schemeClr val="tx1"/>
              </a:buClr>
              <a:buFont typeface="Wingdings" pitchFamily="2" charset="2"/>
              <a:buChar char="Ø"/>
              <a:defRPr/>
            </a:pPr>
            <a:endParaRPr lang="en-US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en-US" sz="3100" dirty="0" smtClean="0"/>
          </a:p>
          <a:p>
            <a:pPr marL="0" indent="0" fontAlgn="auto">
              <a:spcAft>
                <a:spcPts val="0"/>
              </a:spcAft>
              <a:buClr>
                <a:schemeClr val="tx1"/>
              </a:buClr>
              <a:buNone/>
              <a:defRPr/>
            </a:pPr>
            <a:r>
              <a:rPr lang="en-US" sz="3100" dirty="0" smtClean="0"/>
              <a:t>4.  </a:t>
            </a:r>
            <a:r>
              <a:rPr lang="en-US" sz="3100" dirty="0"/>
              <a:t>Incrementalism in public policy</a:t>
            </a:r>
          </a:p>
          <a:p>
            <a:pPr marL="0" indent="0" fontAlgn="auto">
              <a:spcAft>
                <a:spcPts val="0"/>
              </a:spcAft>
              <a:buClr>
                <a:schemeClr val="tx1"/>
              </a:buClr>
              <a:buNone/>
              <a:defRPr/>
            </a:pPr>
            <a:r>
              <a:rPr lang="en-US" sz="3100" dirty="0" smtClean="0"/>
              <a:t>	inability </a:t>
            </a:r>
            <a:r>
              <a:rPr lang="en-US" sz="3100" dirty="0"/>
              <a:t>of government to solve social issues 	comprehensively, leaving social needs gap</a:t>
            </a:r>
          </a:p>
          <a:p>
            <a:pPr marL="0" indent="0">
              <a:buNone/>
            </a:pPr>
            <a:endParaRPr lang="en-US" sz="3100" dirty="0"/>
          </a:p>
          <a:p>
            <a:pPr marL="0" indent="0">
              <a:buNone/>
            </a:pPr>
            <a:r>
              <a:rPr lang="en-US" sz="3100" dirty="0" smtClean="0"/>
              <a:t>	Why? </a:t>
            </a:r>
          </a:p>
          <a:p>
            <a:pPr marL="0" indent="0">
              <a:buNone/>
            </a:pPr>
            <a:r>
              <a:rPr lang="en-US" sz="3100" dirty="0" smtClean="0"/>
              <a:t>		Risk-adverse: Politically </a:t>
            </a:r>
            <a:r>
              <a:rPr lang="en-US" sz="3100" dirty="0"/>
              <a:t>c</a:t>
            </a:r>
            <a:r>
              <a:rPr lang="en-US" sz="3100" dirty="0" smtClean="0"/>
              <a:t>ontroversial </a:t>
            </a:r>
            <a:r>
              <a:rPr lang="en-US" sz="3100" dirty="0"/>
              <a:t>s</a:t>
            </a:r>
            <a:r>
              <a:rPr lang="en-US" sz="3100" dirty="0" smtClean="0"/>
              <a:t>ocial 		goods 	not provided</a:t>
            </a:r>
          </a:p>
          <a:p>
            <a:pPr marL="0" indent="0">
              <a:buNone/>
            </a:pPr>
            <a:endParaRPr lang="en-US" sz="3100" dirty="0" smtClean="0"/>
          </a:p>
          <a:p>
            <a:pPr marL="0" indent="0">
              <a:buNone/>
            </a:pPr>
            <a:r>
              <a:rPr lang="en-US" sz="3100" dirty="0"/>
              <a:t>	</a:t>
            </a:r>
            <a:r>
              <a:rPr lang="en-US" sz="3100" dirty="0" smtClean="0"/>
              <a:t>	Short-term </a:t>
            </a:r>
            <a:r>
              <a:rPr lang="en-US" sz="3100" dirty="0"/>
              <a:t>p</a:t>
            </a:r>
            <a:r>
              <a:rPr lang="en-US" sz="3100" dirty="0" smtClean="0"/>
              <a:t>olicy horizon: incentives of the 			electoral cycle</a:t>
            </a:r>
          </a:p>
          <a:p>
            <a:pPr marL="0" indent="0">
              <a:buNone/>
            </a:pPr>
            <a:endParaRPr lang="en-US" sz="3100" dirty="0" smtClean="0"/>
          </a:p>
          <a:p>
            <a:pPr marL="0" indent="0">
              <a:buNone/>
            </a:pPr>
            <a:r>
              <a:rPr lang="en-US" sz="3100" dirty="0"/>
              <a:t>	</a:t>
            </a:r>
            <a:r>
              <a:rPr lang="en-US" sz="3100" dirty="0" smtClean="0"/>
              <a:t>	Politically safe solutions preferred: </a:t>
            </a:r>
            <a:r>
              <a:rPr lang="en-US" sz="2700" dirty="0" smtClean="0"/>
              <a:t>“</a:t>
            </a:r>
            <a:r>
              <a:rPr lang="en-US" sz="2700" dirty="0"/>
              <a:t>S</a:t>
            </a:r>
            <a:r>
              <a:rPr lang="en-US" sz="2700" dirty="0" smtClean="0"/>
              <a:t>atisficing”</a:t>
            </a:r>
          </a:p>
          <a:p>
            <a:endParaRPr lang="en-US" sz="3100" dirty="0"/>
          </a:p>
          <a:p>
            <a:pPr marL="0" indent="0">
              <a:buNone/>
            </a:pPr>
            <a:endParaRPr lang="en-US" sz="31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/>
              <a:t>SECTOR INTER-DEPENDENCE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Civil society needs business for:</a:t>
            </a:r>
          </a:p>
          <a:p>
            <a:pPr marL="0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Wealth creation</a:t>
            </a:r>
          </a:p>
          <a:p>
            <a:pPr lvl="1"/>
            <a:r>
              <a:rPr lang="en-US" dirty="0" smtClean="0"/>
              <a:t>Enhancing spirit of social trust &amp; cooperation</a:t>
            </a:r>
          </a:p>
          <a:p>
            <a:pPr lvl="1"/>
            <a:r>
              <a:rPr lang="en-US" dirty="0" smtClean="0"/>
              <a:t>Enhancing spirit of creativity and innovation</a:t>
            </a:r>
          </a:p>
          <a:p>
            <a:pPr lvl="1"/>
            <a:r>
              <a:rPr lang="en-US" dirty="0" smtClean="0"/>
              <a:t>Charitable donations</a:t>
            </a:r>
          </a:p>
          <a:p>
            <a:pPr lvl="1"/>
            <a:r>
              <a:rPr lang="en-US" dirty="0" smtClean="0"/>
              <a:t>Governance and leadership expertise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/>
              <a:t>SECTOR INTER-DEPENDENCE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Civil society needs government for:</a:t>
            </a:r>
          </a:p>
          <a:p>
            <a:pPr marL="0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Grants</a:t>
            </a:r>
          </a:p>
          <a:p>
            <a:pPr lvl="1"/>
            <a:r>
              <a:rPr lang="en-US" dirty="0" smtClean="0"/>
              <a:t>Order and stability</a:t>
            </a:r>
          </a:p>
          <a:p>
            <a:pPr lvl="1"/>
            <a:r>
              <a:rPr lang="en-US" dirty="0" smtClean="0"/>
              <a:t>Board leadership </a:t>
            </a:r>
          </a:p>
          <a:p>
            <a:pPr lvl="1"/>
            <a:r>
              <a:rPr lang="en-US" dirty="0" smtClean="0"/>
              <a:t>Federal tax policy support</a:t>
            </a:r>
          </a:p>
          <a:p>
            <a:pPr lvl="1"/>
            <a:r>
              <a:rPr lang="en-US" dirty="0" smtClean="0"/>
              <a:t>Regulatory support of its activities</a:t>
            </a:r>
          </a:p>
          <a:p>
            <a:pPr lvl="1"/>
            <a:r>
              <a:rPr lang="en-US" dirty="0" smtClean="0"/>
              <a:t>Regulatory enforcement of business activity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229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/>
              <a:t>SECTOR INTER-DEPENDENCE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Business needs civil society for:</a:t>
            </a:r>
          </a:p>
          <a:p>
            <a:pPr marL="0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Community quality of life through social goods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Model antidote to government bureaucracy</a:t>
            </a:r>
          </a:p>
        </p:txBody>
      </p:sp>
    </p:spTree>
    <p:extLst>
      <p:ext uri="{BB962C8B-B14F-4D97-AF65-F5344CB8AC3E}">
        <p14:creationId xmlns:p14="http://schemas.microsoft.com/office/powerpoint/2010/main" val="45417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/>
              <a:t>SECTOR INTER-DEPENDENCE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Business needs government for: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Order and stability</a:t>
            </a:r>
          </a:p>
          <a:p>
            <a:pPr lvl="1"/>
            <a:r>
              <a:rPr lang="en-US" dirty="0" smtClean="0"/>
              <a:t>Public goods that facilitate business enterprise</a:t>
            </a:r>
          </a:p>
          <a:p>
            <a:pPr lvl="1"/>
            <a:r>
              <a:rPr lang="en-US" dirty="0" smtClean="0"/>
              <a:t>Regulatory enforcement of competition</a:t>
            </a:r>
          </a:p>
          <a:p>
            <a:pPr lvl="1"/>
            <a:r>
              <a:rPr lang="en-US" dirty="0" smtClean="0"/>
              <a:t>Market support</a:t>
            </a:r>
          </a:p>
          <a:p>
            <a:pPr lvl="1"/>
            <a:r>
              <a:rPr lang="en-US" dirty="0" smtClean="0"/>
              <a:t>Tax policy support</a:t>
            </a:r>
          </a:p>
        </p:txBody>
      </p:sp>
    </p:spTree>
    <p:extLst>
      <p:ext uri="{BB962C8B-B14F-4D97-AF65-F5344CB8AC3E}">
        <p14:creationId xmlns:p14="http://schemas.microsoft.com/office/powerpoint/2010/main" val="1522371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/>
              <a:t>SECTOR INTER-DEPENDENCE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</a:t>
            </a:r>
            <a:r>
              <a:rPr lang="en-US" dirty="0" smtClean="0"/>
              <a:t>overnment needs business for: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Private employment and “wealth creation”</a:t>
            </a:r>
          </a:p>
          <a:p>
            <a:pPr lvl="1"/>
            <a:r>
              <a:rPr lang="en-US" dirty="0" smtClean="0"/>
              <a:t>Private goods/ quality of life products and services</a:t>
            </a:r>
          </a:p>
          <a:p>
            <a:pPr lvl="1"/>
            <a:r>
              <a:rPr lang="en-US" dirty="0" smtClean="0"/>
              <a:t>Expanding freedom in economic choice and enhancement of social trust</a:t>
            </a:r>
          </a:p>
          <a:p>
            <a:pPr lvl="1"/>
            <a:r>
              <a:rPr lang="en-US" dirty="0" smtClean="0"/>
              <a:t>Private property as foundation of a free society</a:t>
            </a:r>
          </a:p>
        </p:txBody>
      </p:sp>
    </p:spTree>
    <p:extLst>
      <p:ext uri="{BB962C8B-B14F-4D97-AF65-F5344CB8AC3E}">
        <p14:creationId xmlns:p14="http://schemas.microsoft.com/office/powerpoint/2010/main" val="444491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/>
              <a:t>SECTOR INTER-DEPENDENCE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</a:t>
            </a:r>
            <a:r>
              <a:rPr lang="en-US" dirty="0" smtClean="0"/>
              <a:t>overnment needs civil society for: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Training ground of political freedom and civic engagement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Community quality of life services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Laboratory of </a:t>
            </a:r>
            <a:r>
              <a:rPr lang="en-US" dirty="0"/>
              <a:t>p</a:t>
            </a:r>
            <a:r>
              <a:rPr lang="en-US" dirty="0" smtClean="0"/>
              <a:t>ublic </a:t>
            </a:r>
            <a:r>
              <a:rPr lang="en-US" dirty="0"/>
              <a:t>p</a:t>
            </a:r>
            <a:r>
              <a:rPr lang="en-US" dirty="0" smtClean="0"/>
              <a:t>olicy</a:t>
            </a:r>
          </a:p>
        </p:txBody>
      </p:sp>
    </p:spTree>
    <p:extLst>
      <p:ext uri="{BB962C8B-B14F-4D97-AF65-F5344CB8AC3E}">
        <p14:creationId xmlns:p14="http://schemas.microsoft.com/office/powerpoint/2010/main" val="634731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/>
              <a:t>QUESTIONS/COMMENTS?</a:t>
            </a:r>
            <a:endParaRPr lang="en-US" b="1" i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623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Reflection Question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>
          <a:xfrm>
            <a:off x="457200" y="1447800"/>
            <a:ext cx="8229600" cy="4678363"/>
          </a:xfrm>
        </p:spPr>
        <p:txBody>
          <a:bodyPr>
            <a:normAutofit/>
          </a:bodyPr>
          <a:lstStyle/>
          <a:p>
            <a:pPr lvl="0"/>
            <a:r>
              <a:rPr lang="en-US" dirty="0" smtClean="0"/>
              <a:t>Should higher education be </a:t>
            </a:r>
            <a:r>
              <a:rPr lang="en-US" dirty="0" smtClean="0"/>
              <a:t>a </a:t>
            </a:r>
            <a:r>
              <a:rPr lang="en-US" dirty="0" smtClean="0"/>
              <a:t>private </a:t>
            </a:r>
            <a:r>
              <a:rPr lang="en-US" dirty="0" smtClean="0"/>
              <a:t>good (paid </a:t>
            </a:r>
            <a:r>
              <a:rPr lang="en-US" dirty="0" smtClean="0"/>
              <a:t>for </a:t>
            </a:r>
            <a:r>
              <a:rPr lang="en-US" dirty="0" smtClean="0"/>
              <a:t>by </a:t>
            </a:r>
            <a:r>
              <a:rPr lang="en-US" dirty="0" smtClean="0"/>
              <a:t>those who receive </a:t>
            </a:r>
            <a:r>
              <a:rPr lang="en-US" dirty="0" smtClean="0"/>
              <a:t>it), </a:t>
            </a:r>
            <a:r>
              <a:rPr lang="en-US" dirty="0" smtClean="0"/>
              <a:t>a social </a:t>
            </a:r>
            <a:r>
              <a:rPr lang="en-US" dirty="0" smtClean="0"/>
              <a:t>good (paid partially </a:t>
            </a:r>
            <a:r>
              <a:rPr lang="en-US" dirty="0" smtClean="0"/>
              <a:t>by those who receive </a:t>
            </a:r>
            <a:r>
              <a:rPr lang="en-US" dirty="0" smtClean="0"/>
              <a:t>it and partially by government and/or philanthropy), </a:t>
            </a:r>
            <a:r>
              <a:rPr lang="en-US" dirty="0" smtClean="0"/>
              <a:t>or a public </a:t>
            </a:r>
            <a:r>
              <a:rPr lang="en-US" dirty="0" smtClean="0"/>
              <a:t>good (free </a:t>
            </a:r>
            <a:r>
              <a:rPr lang="en-US" dirty="0" smtClean="0"/>
              <a:t>to those who receive </a:t>
            </a:r>
            <a:r>
              <a:rPr lang="en-US" dirty="0" smtClean="0"/>
              <a:t>i</a:t>
            </a:r>
            <a:r>
              <a:rPr lang="en-US" dirty="0" smtClean="0"/>
              <a:t>t, paid by taxpayers)?</a:t>
            </a:r>
            <a:endParaRPr lang="en-US" dirty="0" smtClean="0"/>
          </a:p>
          <a:p>
            <a:pPr marL="0" lvl="0" indent="0">
              <a:buNone/>
            </a:pPr>
            <a:endParaRPr lang="en-US" dirty="0" smtClean="0"/>
          </a:p>
          <a:p>
            <a:pPr lvl="0"/>
            <a:endParaRPr lang="en-US" sz="2400" i="1" dirty="0">
              <a:solidFill>
                <a:srgbClr val="FF0000"/>
              </a:solidFill>
            </a:endParaRPr>
          </a:p>
          <a:p>
            <a:pPr lvl="0"/>
            <a:endParaRPr lang="en-US" sz="2400" i="1" dirty="0" smtClean="0">
              <a:solidFill>
                <a:srgbClr val="FF0000"/>
              </a:solidFill>
            </a:endParaRPr>
          </a:p>
          <a:p>
            <a:pPr lvl="0"/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260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343</TotalTime>
  <Words>491</Words>
  <Application>Microsoft Office PowerPoint</Application>
  <PresentationFormat>On-screen Show (4:3)</PresentationFormat>
  <Paragraphs>158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Wingdings</vt:lpstr>
      <vt:lpstr>Wingdings 2</vt:lpstr>
      <vt:lpstr>Office Theme</vt:lpstr>
      <vt:lpstr>SOCIAL ECOLOGY</vt:lpstr>
      <vt:lpstr>SOCIAL ECOLOGY</vt:lpstr>
      <vt:lpstr>Three Sectors of American Society Business     Government     Civil Society</vt:lpstr>
      <vt:lpstr>SECTOR IMPACT</vt:lpstr>
      <vt:lpstr>CIVIL SOCIETY</vt:lpstr>
      <vt:lpstr>Civil Society</vt:lpstr>
      <vt:lpstr>PowerPoint Presentation</vt:lpstr>
      <vt:lpstr>PowerPoint Presentation</vt:lpstr>
      <vt:lpstr>PowerPoint Presentation</vt:lpstr>
      <vt:lpstr>BUSINESS</vt:lpstr>
      <vt:lpstr> The Business Sector</vt:lpstr>
      <vt:lpstr> </vt:lpstr>
      <vt:lpstr>GOVERNMENT</vt:lpstr>
      <vt:lpstr>The Government Sector</vt:lpstr>
      <vt:lpstr>PowerPoint Presentation</vt:lpstr>
      <vt:lpstr>PowerPoint Presentation</vt:lpstr>
      <vt:lpstr>SECTOR INTER-DEPENDENCE</vt:lpstr>
      <vt:lpstr>SECTOR INTER-DEPENDENCE</vt:lpstr>
      <vt:lpstr>SECTOR INTER-DEPENDENCE</vt:lpstr>
      <vt:lpstr>SECTOR INTER-DEPENDENCE</vt:lpstr>
      <vt:lpstr>SECTOR INTER-DEPENDENCE</vt:lpstr>
      <vt:lpstr>SECTOR INTER-DEPENDENCE</vt:lpstr>
      <vt:lpstr>QUESTIONS/COMMENTS?</vt:lpstr>
      <vt:lpstr>Reflection Question</vt:lpstr>
    </vt:vector>
  </TitlesOfParts>
  <Company>St. Mary's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Sector Roles</dc:title>
  <dc:creator>St. Mary's University</dc:creator>
  <cp:lastModifiedBy>Preferred User</cp:lastModifiedBy>
  <cp:revision>65</cp:revision>
  <dcterms:created xsi:type="dcterms:W3CDTF">2004-11-28T19:36:25Z</dcterms:created>
  <dcterms:modified xsi:type="dcterms:W3CDTF">2018-01-30T15:41:26Z</dcterms:modified>
</cp:coreProperties>
</file>